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21" r:id="rId4"/>
    <p:sldMasterId id="2147483733" r:id="rId5"/>
    <p:sldMasterId id="2147483745" r:id="rId6"/>
    <p:sldMasterId id="2147483757" r:id="rId7"/>
  </p:sldMasterIdLst>
  <p:sldIdLst>
    <p:sldId id="264" r:id="rId8"/>
    <p:sldId id="278" r:id="rId9"/>
    <p:sldId id="279" r:id="rId10"/>
    <p:sldId id="280" r:id="rId11"/>
    <p:sldId id="256" r:id="rId12"/>
    <p:sldId id="259" r:id="rId13"/>
    <p:sldId id="260" r:id="rId14"/>
    <p:sldId id="273" r:id="rId15"/>
    <p:sldId id="270" r:id="rId16"/>
    <p:sldId id="268" r:id="rId17"/>
    <p:sldId id="269" r:id="rId18"/>
    <p:sldId id="282" r:id="rId19"/>
    <p:sldId id="271" r:id="rId20"/>
    <p:sldId id="286" r:id="rId21"/>
    <p:sldId id="262" r:id="rId22"/>
    <p:sldId id="277" r:id="rId23"/>
    <p:sldId id="257" r:id="rId24"/>
    <p:sldId id="276" r:id="rId25"/>
    <p:sldId id="283" r:id="rId26"/>
    <p:sldId id="284" r:id="rId27"/>
    <p:sldId id="285" r:id="rId28"/>
    <p:sldId id="281" r:id="rId29"/>
    <p:sldId id="287" r:id="rId30"/>
    <p:sldId id="290" r:id="rId31"/>
    <p:sldId id="263" r:id="rId32"/>
  </p:sldIdLst>
  <p:sldSz cx="9144000" cy="6858000" type="screen4x3"/>
  <p:notesSz cx="6858000" cy="9144000"/>
  <p:defaultTextStyle>
    <a:defPPr>
      <a:defRPr lang="zh-CN"/>
    </a:defPPr>
    <a:lvl1pPr marL="0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06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19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24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30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36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42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48" algn="l" defTabSz="9140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3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0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8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2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0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8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4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4" indent="0">
              <a:buNone/>
              <a:defRPr sz="2000"/>
            </a:lvl5pPr>
            <a:lvl6pPr marL="2285030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4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7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861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51C709-6DBE-48F6-89AB-3A478520F225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8E221C-BA20-462B-8F02-6AB70CEAF5B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1" y="1219204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4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308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9966F-F992-4B32-9D7A-05820D93C8A6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0CB24-60D8-4BD0-8236-06B31B194E1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6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4" indent="0">
              <a:buNone/>
              <a:defRPr sz="1400"/>
            </a:lvl5pPr>
            <a:lvl6pPr marL="2285030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4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C5049-075C-4DBA-B124-1A247B49786E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48B89-093B-4943-9135-09F94548BEB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AA56C-8666-4215-A209-10B34138628C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0DBED-0A8D-47FC-B405-76E80B9257A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1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23A25-CF70-42CC-92A2-D3700E15587B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D84A-1499-4F30-927C-DA6078E20CB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45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0A58C-CF25-4B42-987C-AD1DEF1D6220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28F9-5384-4D22-913A-2AEC941274D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84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12E88-C387-4F9C-9640-A36D111FC71A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B030-41DB-48D3-805E-C2D218D9DC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2D364C-486C-4651-82BF-36F6EE2E1DA8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28F9A-165A-4032-9301-2830AEF0920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50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4" indent="0">
              <a:buNone/>
              <a:defRPr sz="2000"/>
            </a:lvl5pPr>
            <a:lvl6pPr marL="2285030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4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08C20-ED23-47A1-A19C-97D7016BF61C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3C32-1E2E-4B01-9165-570FFDDFC9B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50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629D9-EFA1-42D2-BEC6-53E184B3A0CC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43C6-F7ED-4FE0-AFA2-9CF682A8B7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58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20BAA-1481-4653-8123-AC5672B8A925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D9D31-EF83-42A8-A78A-C2FD7A4D542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3202-EC76-492F-8318-C7A27BDBDC6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27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A95F-BC32-4477-B16E-C6B5C96611F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09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6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4" indent="0">
              <a:buNone/>
              <a:defRPr sz="1400"/>
            </a:lvl5pPr>
            <a:lvl6pPr marL="2285030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4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B54B-08C1-474F-9F8E-4E78AE416D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3D97-2A27-4BF3-A1B5-BD4031D3472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9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8A84-33AC-4040-A20B-75AB432FED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8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46FB-93C6-4CF2-8072-38FDD95E2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FCCD-A351-498F-A273-DF4999D0876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11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741E-E210-498C-BB66-A2A90312542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4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4" indent="0">
              <a:buNone/>
              <a:defRPr sz="2000"/>
            </a:lvl5pPr>
            <a:lvl6pPr marL="2285030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48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98AE-A302-4592-A98C-AF9767F6CA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0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D6AF-05EE-4B05-951C-7CADAB33485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836F-A479-4A42-BB75-11596A6584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7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861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AD2950D-D83C-467C-B619-C93D6818A9AC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1F1E3D-4843-479A-A1DC-3D465402C53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1" y="1219204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4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46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069F2-FF92-42B7-8353-6F12CE5DC73C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F56D7-EFC7-42E8-A88A-C0A24336294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46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6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4" indent="0">
              <a:buNone/>
              <a:defRPr sz="1400"/>
            </a:lvl5pPr>
            <a:lvl6pPr marL="2285030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4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11737-2A86-49E8-802D-E6DB02B76CB6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863BF-B2CA-444A-B296-12EF3BE0D34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0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03A92-7AE7-4B50-9E24-2C3A14A1DE41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0A88-95B2-401F-B25A-475CE096E03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6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E8655-DB95-4FC9-8916-FB4967DF5E01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E1DC5-BAAC-4793-B179-FBC3AF030D4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2FBA5-9C37-466F-87F9-C04AA5073F82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2820F-C396-4320-ACBB-89CC6738F3E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41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8755-2F5B-45A0-9282-98416102F211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4EB09-03C9-4C56-9DAB-5EAB378D22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6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15CF7-20D8-49F2-9709-5AB3F779A97F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872DA-C213-49CB-8895-840C2D8C37F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6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4" indent="0">
              <a:buNone/>
              <a:defRPr sz="2000"/>
            </a:lvl5pPr>
            <a:lvl6pPr marL="2285030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4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41499-BF15-4BB4-8480-AA2C1C4DD92E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93D3B-2433-454C-AED8-71AA7872648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10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2AF09-A4DA-4B34-9B1A-0B5EF7336E26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062B0-9D3B-4D40-8196-53830979692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0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798AD-A874-485F-B34C-93B25E7E859E}" type="datetimeFigureOut">
              <a:rPr lang="zh-CN" altLang="en-US">
                <a:solidFill>
                  <a:srgbClr val="000000"/>
                </a:solidFill>
              </a:rPr>
              <a:pPr/>
              <a:t>2016-09-19 Monday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6B86-2FFD-4137-B5F1-58793B75E1A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62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06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4" indent="0" algn="ctr">
              <a:buNone/>
              <a:defRPr/>
            </a:lvl5pPr>
            <a:lvl6pPr marL="2285030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4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83DA-0B86-4ACA-B46A-D9753B462D8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1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827CF-1919-4908-AD97-55FB86C91C0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6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6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4" indent="0">
              <a:buNone/>
              <a:defRPr sz="1400"/>
            </a:lvl5pPr>
            <a:lvl6pPr marL="2285030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4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E473A-4565-453F-8BA9-FA3DFD21F1B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AC307-2E31-4824-8839-C1CD20CDAC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2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30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4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A4510-4ACC-4E4E-9491-A2B2020CC9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19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4FF8C-17E8-4D59-8CF1-ED053B3DF0E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1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9E661-21DE-4FC3-A7A3-98E89062827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09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D5A9-3E4D-478D-8564-1C72BD772E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42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4" indent="0">
              <a:buNone/>
              <a:defRPr sz="2000"/>
            </a:lvl5pPr>
            <a:lvl6pPr marL="2285030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4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89906-4F6F-4BD9-B857-40C17BA7BE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19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6CBBC-AA1E-4B7F-BC27-CE6595C6829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80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5D3C-3D57-4514-BFB9-6AD264645A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7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6EEE-B477-40CE-877F-B2997399E66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7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E522-BDA6-4CB8-B971-BEC59C5579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87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6DEA-9CFD-46FD-85EA-875CDB8C6AA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71F1-3DA2-4817-A3AD-1F54AD5A4A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0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3E9-A4F3-4287-B564-59C20023B3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07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BB4D-4AA5-460C-96E0-38B09F761D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8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84C4-2BF8-4EEC-AFC4-F2DAD8EC0C4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8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B497-B72A-4FCC-9F57-1B315C4C3C5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21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A698-D2EA-4E4C-91A2-B0923D32AA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52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807C-E3DA-4B7F-8A64-D0A46D044B9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2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6CF1-1E55-47A0-8FEC-7B3D66D8CD8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4" indent="0">
              <a:buNone/>
              <a:defRPr sz="2000"/>
            </a:lvl5pPr>
            <a:lvl6pPr marL="2285030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4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6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4" indent="0">
              <a:buNone/>
              <a:defRPr sz="900"/>
            </a:lvl5pPr>
            <a:lvl6pPr marL="2285030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4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2016-09-19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5" indent="-285629" algn="l" defTabSz="914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3" algn="l" defTabSz="9140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3" algn="l" defTabSz="9140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3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9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5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2016-09-19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5" indent="-285629" algn="l" defTabSz="914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3" algn="l" defTabSz="9140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3" algn="l" defTabSz="9140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3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9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5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503" algn="l" defTabSz="9140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1071567" y="304800"/>
            <a:ext cx="7615237" cy="1106488"/>
            <a:chOff x="675" y="192"/>
            <a:chExt cx="4797" cy="697"/>
          </a:xfrm>
        </p:grpSpPr>
        <p:sp>
          <p:nvSpPr>
            <p:cNvPr id="6758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8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8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3BE72-DB65-4755-A961-31853006F846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2016-09-19 Monday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7C67B3-F5A6-4CDC-B09B-05BD851ABBFE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280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5pPr>
      <a:lvl6pPr marL="45700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6pPr>
      <a:lvl7pPr marL="9140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7pPr>
      <a:lvl8pPr marL="13710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8pPr>
      <a:lvl9pPr marL="18280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754" indent="-34275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5" indent="-285629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2515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599521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528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3533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0539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7545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4551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D3DCA-5D96-4FEA-9D16-544E1268822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0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0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0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5" indent="-28562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515" indent="-22850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21" indent="-22850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528" indent="-22850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533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539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545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551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1071567" y="304800"/>
            <a:ext cx="7615237" cy="1106488"/>
            <a:chOff x="675" y="192"/>
            <a:chExt cx="4797" cy="697"/>
          </a:xfrm>
        </p:grpSpPr>
        <p:sp>
          <p:nvSpPr>
            <p:cNvPr id="6758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8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8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912A1-51DC-4BAB-8CA0-AE67F7354F55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2016-09-19 Monday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22C085-0F26-42A3-B4DE-477DD0CC93B7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188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5pPr>
      <a:lvl6pPr marL="45700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6pPr>
      <a:lvl7pPr marL="9140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7pPr>
      <a:lvl8pPr marL="13710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8pPr>
      <a:lvl9pPr marL="18280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754" indent="-34275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5" indent="-285629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2515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599521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528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3533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0539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7545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4551" indent="-22850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CD575-2828-4A53-91D3-E3867C5F79BE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pic>
        <p:nvPicPr>
          <p:cNvPr id="1031" name="Picture 5" descr="psds22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11758" r="2748" b="11758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5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0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0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0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754" indent="-342754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5" indent="-2856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515" indent="-22850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21" indent="-22850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528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533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539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545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551" indent="-22850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EC8933-C463-4664-808B-78243A14295B}" type="slidenum">
              <a:rPr lang="en-US" altLang="zh-CN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5" descr="psds22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11758" r="2748" b="11758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295404"/>
            <a:ext cx="9144000" cy="221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彩云" pitchFamily="2" charset="-122"/>
              </a:rPr>
              <a:t>第２课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彩云" pitchFamily="2" charset="-122"/>
              </a:rPr>
              <a:t>大一统与秦朝中央集权制度的确立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47701" y="3886205"/>
            <a:ext cx="7848600" cy="23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课标要求：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   知道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“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始皇帝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”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的来历和郡县制建立的史实，了解中国古代中央集权制度的形成及其影响。</a:t>
            </a:r>
            <a:endParaRPr lang="zh-CN" altLang="en-US" sz="400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89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272808" cy="1892920"/>
          </a:xfrm>
          <a:noFill/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</a:rPr>
              <a:t>中央集权制度确立的背景</a:t>
            </a:r>
            <a:r>
              <a:rPr lang="en-US" altLang="zh-CN" sz="4000" b="1" dirty="0">
                <a:solidFill>
                  <a:schemeClr val="tx1"/>
                </a:solidFill>
              </a:rPr>
              <a:t/>
            </a:r>
            <a:br>
              <a:rPr lang="en-US" altLang="zh-CN" sz="4000" b="1" dirty="0">
                <a:solidFill>
                  <a:schemeClr val="tx1"/>
                </a:solidFill>
              </a:rPr>
            </a:br>
            <a:r>
              <a:rPr lang="zh-CN" altLang="en-US" sz="4000" b="1" dirty="0">
                <a:solidFill>
                  <a:schemeClr val="accent2"/>
                </a:solidFill>
              </a:rPr>
              <a:t>  </a:t>
            </a:r>
            <a:r>
              <a:rPr lang="zh-CN" altLang="en-US" sz="3200" b="1" dirty="0">
                <a:solidFill>
                  <a:schemeClr val="accent2"/>
                </a:solidFill>
              </a:rPr>
              <a:t>（从群雄割据到大统一）</a:t>
            </a:r>
            <a:r>
              <a:rPr lang="en-US" altLang="zh-CN" sz="3200" b="1" dirty="0">
                <a:solidFill>
                  <a:schemeClr val="accent2"/>
                </a:solidFill>
              </a:rPr>
              <a:t> </a:t>
            </a:r>
            <a:endParaRPr lang="en-US" altLang="zh-CN" sz="3200" b="1" dirty="0">
              <a:solidFill>
                <a:srgbClr val="800000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3088" y="2747963"/>
            <a:ext cx="8247384" cy="3561357"/>
          </a:xfrm>
          <a:noFill/>
        </p:spPr>
        <p:txBody>
          <a:bodyPr/>
          <a:lstStyle/>
          <a:p>
            <a:pPr marL="0" indent="0" eaLnBrk="1" hangingPunct="1">
              <a:lnSpc>
                <a:spcPts val="6196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4000" b="1" dirty="0">
                <a:solidFill>
                  <a:srgbClr val="FF0000"/>
                </a:solidFill>
              </a:rPr>
              <a:t>周王室的衰落和宗法制的破坏</a:t>
            </a:r>
          </a:p>
          <a:p>
            <a:pPr marL="0" indent="0" eaLnBrk="1" hangingPunct="1">
              <a:lnSpc>
                <a:spcPts val="6196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4000" b="1" dirty="0">
                <a:solidFill>
                  <a:srgbClr val="FF0000"/>
                </a:solidFill>
              </a:rPr>
              <a:t>争霸战争和诸侯国的兼并</a:t>
            </a:r>
          </a:p>
          <a:p>
            <a:pPr marL="0" indent="0" eaLnBrk="1" hangingPunct="1">
              <a:lnSpc>
                <a:spcPts val="6196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4000" b="1" dirty="0">
                <a:solidFill>
                  <a:srgbClr val="FF0000"/>
                </a:solidFill>
              </a:rPr>
              <a:t>战国时期的政局变化和变法运动</a:t>
            </a:r>
          </a:p>
          <a:p>
            <a:pPr marL="0" indent="0" eaLnBrk="1" hangingPunct="1">
              <a:lnSpc>
                <a:spcPts val="6196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4000" b="1" dirty="0">
                <a:solidFill>
                  <a:srgbClr val="FF0000"/>
                </a:solidFill>
              </a:rPr>
              <a:t>秦统一六国</a:t>
            </a:r>
          </a:p>
        </p:txBody>
      </p:sp>
    </p:spTree>
    <p:extLst>
      <p:ext uri="{BB962C8B-B14F-4D97-AF65-F5344CB8AC3E}">
        <p14:creationId xmlns:p14="http://schemas.microsoft.com/office/powerpoint/2010/main" val="42605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0" y="908724"/>
            <a:ext cx="9144000" cy="420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宋体" charset="-122"/>
                <a:ea typeface="宋体" charset="-122"/>
              </a:rPr>
              <a:t>材料一　　公元前</a:t>
            </a:r>
            <a:r>
              <a:rPr lang="en-US" altLang="zh-CN" sz="2400" dirty="0">
                <a:latin typeface="宋体" charset="-122"/>
                <a:ea typeface="宋体" charset="-122"/>
              </a:rPr>
              <a:t>221</a:t>
            </a:r>
            <a:r>
              <a:rPr lang="zh-CN" altLang="en-US" sz="2400" dirty="0">
                <a:latin typeface="宋体" charset="-122"/>
                <a:ea typeface="宋体" charset="-122"/>
              </a:rPr>
              <a:t>年秦王嬴政统一六国后，下的第一道重要诏令是“议帝号”。群臣商议后向秦王建议说：“古有天皇，有地皇，有泰皇，泰皇最贵。因此，臣等愿‘昧死上尊号’，请王为‘泰皇’。”秦王不以为然，他提出“去‘泰’著‘皇’，采上古‘帝’位号，号曰‘皇帝’。”并说：“朕为始皇帝。后世以计数，二世三世至于万世，传之无穷。”他还采纳了群臣关于皇帝“命为制，令为诏，天子自称曰：‘朕’”的建议。</a:t>
            </a:r>
          </a:p>
          <a:p>
            <a:pPr algn="r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宋体" charset="-122"/>
                <a:ea typeface="宋体" charset="-122"/>
              </a:rPr>
              <a:t>——</a:t>
            </a:r>
            <a:r>
              <a:rPr lang="zh-CN" altLang="en-US" sz="2400" dirty="0">
                <a:latin typeface="宋体" charset="-122"/>
                <a:ea typeface="宋体" charset="-122"/>
              </a:rPr>
              <a:t>以上材料均摘自</a:t>
            </a:r>
            <a:r>
              <a:rPr lang="en-US" altLang="zh-CN" sz="2400" dirty="0">
                <a:latin typeface="宋体" charset="-122"/>
                <a:ea typeface="宋体" charset="-122"/>
              </a:rPr>
              <a:t>《</a:t>
            </a:r>
            <a:r>
              <a:rPr lang="zh-CN" altLang="en-US" sz="2400" dirty="0">
                <a:latin typeface="宋体" charset="-122"/>
                <a:ea typeface="宋体" charset="-122"/>
              </a:rPr>
              <a:t>史记</a:t>
            </a:r>
            <a:r>
              <a:rPr lang="en-US" altLang="zh-CN" sz="2400" dirty="0">
                <a:latin typeface="宋体" charset="-122"/>
                <a:ea typeface="宋体" charset="-122"/>
              </a:rPr>
              <a:t>·</a:t>
            </a:r>
            <a:r>
              <a:rPr lang="zh-CN" altLang="en-US" sz="2400" dirty="0">
                <a:latin typeface="宋体" charset="-122"/>
                <a:ea typeface="宋体" charset="-122"/>
              </a:rPr>
              <a:t>秦始皇本纪</a:t>
            </a:r>
            <a:r>
              <a:rPr lang="en-US" altLang="zh-CN" sz="2400" dirty="0">
                <a:latin typeface="宋体" charset="-122"/>
                <a:ea typeface="宋体" charset="-122"/>
              </a:rPr>
              <a:t>》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5028439"/>
            <a:ext cx="9144000" cy="647178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宋体" charset="-122"/>
                <a:ea typeface="宋体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宋体" charset="-122"/>
                <a:ea typeface="宋体" charset="-122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宋体" charset="-122"/>
                <a:ea typeface="宋体" charset="-122"/>
              </a:rPr>
              <a:t>）秦王对其称呼的选择事件中，你能得出什么认识？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123192"/>
            <a:ext cx="9144000" cy="46166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）综合以上信息，扼要指出皇帝制度的基本特征及其本质。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761495"/>
            <a:ext cx="5004048" cy="46166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基本特征：皇权至上、皇位世袭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338575"/>
            <a:ext cx="2502024" cy="46166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本质：君主专制</a:t>
            </a:r>
          </a:p>
        </p:txBody>
      </p:sp>
      <p:sp>
        <p:nvSpPr>
          <p:cNvPr id="9" name="矩形 8"/>
          <p:cNvSpPr/>
          <p:nvPr/>
        </p:nvSpPr>
        <p:spPr>
          <a:xfrm>
            <a:off x="4" y="5669161"/>
            <a:ext cx="6264696" cy="646331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宋体" charset="-122"/>
              </a:rPr>
              <a:t>通过各种规定突出皇帝独尊的威势和地位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8" y="291382"/>
            <a:ext cx="2065603" cy="52322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00" tIns="45700" rIns="91400" bIns="45700" rtlCol="0" anchor="ctr" anchorCtr="1">
            <a:spAutoFit/>
          </a:bodyPr>
          <a:lstStyle/>
          <a:p>
            <a:pPr lvl="0"/>
            <a:r>
              <a:rPr kumimoji="1" lang="en-US" altLang="zh-CN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①</a:t>
            </a:r>
            <a:r>
              <a:rPr kumimoji="1"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皇帝制度</a:t>
            </a:r>
            <a:endParaRPr lang="zh-CN" altLang="en-US" sz="2800" b="1" kern="0" dirty="0">
              <a:solidFill>
                <a:srgbClr val="FFFF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8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Text Box 2"/>
          <p:cNvSpPr txBox="1">
            <a:spLocks noChangeArrowheads="1"/>
          </p:cNvSpPr>
          <p:nvPr/>
        </p:nvSpPr>
        <p:spPr bwMode="auto">
          <a:xfrm>
            <a:off x="6766" y="993690"/>
            <a:ext cx="9143999" cy="30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2012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海南单科，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）秦灭六国后，秦王赢政兼采古史及传说中的“三皇”、“五帝”，其首要目的是（　　）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宣扬托古改制      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承袭华夏传统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突出个人功业      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标榜君权神授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448341" y="1918731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343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39973" y="188645"/>
            <a:ext cx="1289050" cy="70890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黑体" pitchFamily="2" charset="-122"/>
              </a:rPr>
              <a:t>皇帝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94604" y="417245"/>
            <a:ext cx="1228087" cy="7089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黑体" pitchFamily="2" charset="-122"/>
              </a:rPr>
              <a:t>三公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2713741" y="1179240"/>
            <a:ext cx="37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0" rIns="91400" bIns="457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2065797" y="1788840"/>
            <a:ext cx="4803776" cy="1358900"/>
            <a:chOff x="1165" y="1242"/>
            <a:chExt cx="3026" cy="856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165" y="1248"/>
              <a:ext cx="844" cy="8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御史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大夫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2571" y="1242"/>
              <a:ext cx="447" cy="8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丞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相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744" y="1242"/>
              <a:ext cx="447" cy="8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太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尉</a:t>
              </a:r>
            </a:p>
          </p:txBody>
        </p:sp>
      </p:grpSp>
      <p:sp>
        <p:nvSpPr>
          <p:cNvPr id="17414" name="Line 10"/>
          <p:cNvSpPr>
            <a:spLocks noChangeShapeType="1"/>
          </p:cNvSpPr>
          <p:nvPr/>
        </p:nvSpPr>
        <p:spPr bwMode="auto">
          <a:xfrm flipH="1">
            <a:off x="4625124" y="3155798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0" rIns="91400" bIns="457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660424" y="3739819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0" tIns="45700" rIns="91400" bIns="457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17416" name="Group 12"/>
          <p:cNvGrpSpPr>
            <a:grpSpLocks/>
          </p:cNvGrpSpPr>
          <p:nvPr/>
        </p:nvGrpSpPr>
        <p:grpSpPr bwMode="auto">
          <a:xfrm>
            <a:off x="669953" y="3739823"/>
            <a:ext cx="7905750" cy="304800"/>
            <a:chOff x="384" y="2304"/>
            <a:chExt cx="4980" cy="192"/>
          </a:xfrm>
        </p:grpSpPr>
        <p:sp>
          <p:nvSpPr>
            <p:cNvPr id="17432" name="Line 13"/>
            <p:cNvSpPr>
              <a:spLocks noChangeShapeType="1"/>
            </p:cNvSpPr>
            <p:nvPr/>
          </p:nvSpPr>
          <p:spPr bwMode="auto">
            <a:xfrm>
              <a:off x="384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3" name="Line 14"/>
            <p:cNvSpPr>
              <a:spLocks noChangeShapeType="1"/>
            </p:cNvSpPr>
            <p:nvPr/>
          </p:nvSpPr>
          <p:spPr bwMode="auto">
            <a:xfrm>
              <a:off x="1008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4" name="Line 15"/>
            <p:cNvSpPr>
              <a:spLocks noChangeShapeType="1"/>
            </p:cNvSpPr>
            <p:nvPr/>
          </p:nvSpPr>
          <p:spPr bwMode="auto">
            <a:xfrm>
              <a:off x="1632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5" name="Line 16"/>
            <p:cNvSpPr>
              <a:spLocks noChangeShapeType="1"/>
            </p:cNvSpPr>
            <p:nvPr/>
          </p:nvSpPr>
          <p:spPr bwMode="auto">
            <a:xfrm>
              <a:off x="2256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6" name="Line 17"/>
            <p:cNvSpPr>
              <a:spLocks noChangeShapeType="1"/>
            </p:cNvSpPr>
            <p:nvPr/>
          </p:nvSpPr>
          <p:spPr bwMode="auto">
            <a:xfrm>
              <a:off x="2880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7" name="Line 18"/>
            <p:cNvSpPr>
              <a:spLocks noChangeShapeType="1"/>
            </p:cNvSpPr>
            <p:nvPr/>
          </p:nvSpPr>
          <p:spPr bwMode="auto">
            <a:xfrm>
              <a:off x="3504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8" name="Line 19"/>
            <p:cNvSpPr>
              <a:spLocks noChangeShapeType="1"/>
            </p:cNvSpPr>
            <p:nvPr/>
          </p:nvSpPr>
          <p:spPr bwMode="auto">
            <a:xfrm>
              <a:off x="4128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39" name="Line 20"/>
            <p:cNvSpPr>
              <a:spLocks noChangeShapeType="1"/>
            </p:cNvSpPr>
            <p:nvPr/>
          </p:nvSpPr>
          <p:spPr bwMode="auto">
            <a:xfrm>
              <a:off x="4752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40" name="Line 21"/>
            <p:cNvSpPr>
              <a:spLocks noChangeShapeType="1"/>
            </p:cNvSpPr>
            <p:nvPr/>
          </p:nvSpPr>
          <p:spPr bwMode="auto">
            <a:xfrm>
              <a:off x="5364" y="23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417" name="Group 22"/>
          <p:cNvGrpSpPr>
            <a:grpSpLocks/>
          </p:cNvGrpSpPr>
          <p:nvPr/>
        </p:nvGrpSpPr>
        <p:grpSpPr bwMode="auto">
          <a:xfrm>
            <a:off x="279425" y="4044619"/>
            <a:ext cx="8615362" cy="2562225"/>
            <a:chOff x="144" y="2496"/>
            <a:chExt cx="5427" cy="1614"/>
          </a:xfrm>
        </p:grpSpPr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144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常</a:t>
              </a: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768" y="2496"/>
              <a:ext cx="447" cy="122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郎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中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令</a:t>
              </a: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1392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卫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尉</a:t>
              </a:r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2016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廷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尉</a:t>
              </a:r>
            </a:p>
          </p:txBody>
        </p: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2640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客</a:t>
              </a:r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3264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宗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正</a:t>
              </a:r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3888" y="2496"/>
              <a:ext cx="447" cy="161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粟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内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史</a:t>
              </a:r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4512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少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府</a:t>
              </a:r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5124" y="2496"/>
              <a:ext cx="447" cy="8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太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黑体" pitchFamily="2" charset="-122"/>
                </a:rPr>
                <a:t>仆</a:t>
              </a:r>
            </a:p>
          </p:txBody>
        </p:sp>
      </p:grp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7594604" y="2169844"/>
            <a:ext cx="1228087" cy="70890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黑体" pitchFamily="2" charset="-122"/>
              </a:rPr>
              <a:t>九卿</a:t>
            </a:r>
          </a:p>
        </p:txBody>
      </p:sp>
      <p:grpSp>
        <p:nvGrpSpPr>
          <p:cNvPr id="17419" name="Group 33"/>
          <p:cNvGrpSpPr>
            <a:grpSpLocks/>
          </p:cNvGrpSpPr>
          <p:nvPr/>
        </p:nvGrpSpPr>
        <p:grpSpPr bwMode="auto">
          <a:xfrm>
            <a:off x="2713498" y="923659"/>
            <a:ext cx="3751264" cy="865189"/>
            <a:chOff x="1621" y="703"/>
            <a:chExt cx="2363" cy="545"/>
          </a:xfrm>
        </p:grpSpPr>
        <p:sp>
          <p:nvSpPr>
            <p:cNvPr id="17420" name="Line 34"/>
            <p:cNvSpPr>
              <a:spLocks noChangeShapeType="1"/>
            </p:cNvSpPr>
            <p:nvPr/>
          </p:nvSpPr>
          <p:spPr bwMode="auto">
            <a:xfrm>
              <a:off x="1621" y="8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21" name="Line 35"/>
            <p:cNvSpPr>
              <a:spLocks noChangeShapeType="1"/>
            </p:cNvSpPr>
            <p:nvPr/>
          </p:nvSpPr>
          <p:spPr bwMode="auto">
            <a:xfrm>
              <a:off x="3984" y="8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22" name="Line 36"/>
            <p:cNvSpPr>
              <a:spLocks noChangeShapeType="1"/>
            </p:cNvSpPr>
            <p:nvPr/>
          </p:nvSpPr>
          <p:spPr bwMode="auto">
            <a:xfrm>
              <a:off x="2846" y="703"/>
              <a:ext cx="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5278" y="155651"/>
            <a:ext cx="3809999" cy="52318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00" tIns="45700" rIns="91400" bIns="45700" rtlCol="0" anchor="ctr" anchorCtr="1">
            <a:spAutoFit/>
          </a:bodyPr>
          <a:lstStyle/>
          <a:p>
            <a:pPr lvl="0"/>
            <a:r>
              <a:rPr kumimoji="1" lang="en-US" altLang="zh-CN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②</a:t>
            </a:r>
            <a:r>
              <a:rPr kumimoji="1"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中央官制：三公九卿</a:t>
            </a:r>
            <a:endParaRPr lang="zh-CN" altLang="en-US" sz="2800" b="1" kern="0" dirty="0">
              <a:solidFill>
                <a:srgbClr val="FFFF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591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Text Box 2"/>
          <p:cNvSpPr txBox="1">
            <a:spLocks noChangeArrowheads="1"/>
          </p:cNvSpPr>
          <p:nvPr/>
        </p:nvSpPr>
        <p:spPr bwMode="auto">
          <a:xfrm>
            <a:off x="6766" y="993692"/>
            <a:ext cx="9143999" cy="36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假如有一名秦朝的政府高官，他每天工作特别繁忙，除了将大臣的奏章归纳整理外，还得对一些违法乱纪的官员进行暗访、调查。那么，这名政府高官应是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)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．丞相          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．郡守    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．太尉          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．御史大夫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476439" y="2502650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585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916949"/>
            <a:ext cx="6300192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宋体" charset="-122"/>
                <a:ea typeface="宋体" charset="-122"/>
              </a:rPr>
              <a:t>材料三　参考</a:t>
            </a:r>
            <a:r>
              <a:rPr lang="en-US" altLang="zh-CN" sz="3200" dirty="0">
                <a:latin typeface="宋体" charset="-122"/>
                <a:ea typeface="宋体" charset="-122"/>
              </a:rPr>
              <a:t>P9</a:t>
            </a:r>
            <a:r>
              <a:rPr lang="zh-CN" altLang="en-US" sz="3200" dirty="0">
                <a:latin typeface="宋体" charset="-122"/>
                <a:ea typeface="宋体" charset="-122"/>
              </a:rPr>
              <a:t>解析与探究</a:t>
            </a:r>
            <a:endParaRPr lang="en-US" altLang="zh-CN" sz="3200" dirty="0">
              <a:latin typeface="宋体" charset="-122"/>
              <a:ea typeface="宋体" charset="-122"/>
            </a:endParaRPr>
          </a:p>
          <a:p>
            <a:pPr algn="just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宋体" charset="-122"/>
                <a:ea typeface="宋体" charset="-122"/>
              </a:rPr>
              <a:t>回答第一、二问</a:t>
            </a:r>
            <a:endParaRPr lang="en-US" altLang="zh-CN" sz="3200" dirty="0">
              <a:latin typeface="宋体" charset="-122"/>
              <a:ea typeface="宋体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017212"/>
            <a:ext cx="7020272" cy="6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  <a:latin typeface="宋体" charset="-122"/>
                <a:ea typeface="宋体" charset="-122"/>
              </a:rPr>
              <a:t>王绾：分封制；李斯：郡县制。</a:t>
            </a:r>
            <a:endParaRPr lang="en-US" altLang="zh-CN" sz="3200" dirty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2645137"/>
            <a:ext cx="9144000" cy="272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  <a:latin typeface="宋体" charset="-122"/>
                <a:ea typeface="宋体" charset="-122"/>
              </a:rPr>
              <a:t>王绾的理由：天下初定，疆域辽阔，分封同姓亲族能帮助镇压地方。</a:t>
            </a:r>
            <a:endParaRPr lang="en-US" altLang="zh-CN" sz="3200" dirty="0">
              <a:solidFill>
                <a:srgbClr val="FF0000"/>
              </a:solidFill>
              <a:latin typeface="宋体" charset="-122"/>
              <a:ea typeface="宋体" charset="-122"/>
            </a:endParaRPr>
          </a:p>
          <a:p>
            <a:pPr algn="just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  <a:latin typeface="宋体" charset="-122"/>
                <a:ea typeface="宋体" charset="-122"/>
              </a:rPr>
              <a:t>李斯的理由：分封制时移日久，彼此血缘疏远后，诸侯相互混战，天子也无法制止，实行郡县制有利于对地方的控制。</a:t>
            </a:r>
            <a:endParaRPr lang="en-US" altLang="zh-CN" sz="3200" dirty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3250" y="5597469"/>
            <a:ext cx="9157253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CC"/>
                </a:solidFill>
                <a:latin typeface="宋体" charset="-122"/>
                <a:ea typeface="宋体" charset="-122"/>
              </a:rPr>
              <a:t>采纳李斯的建议。理由：郡县制有利于中央集权，防止地方割据分裂。</a:t>
            </a:r>
            <a:endParaRPr lang="en-US" altLang="zh-CN" sz="3200" dirty="0">
              <a:solidFill>
                <a:srgbClr val="0000CC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79" y="155651"/>
            <a:ext cx="3414861" cy="52318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00" tIns="45700" rIns="91400" bIns="45700" rtlCol="0" anchor="ctr" anchorCtr="1">
            <a:spAutoFit/>
          </a:bodyPr>
          <a:lstStyle/>
          <a:p>
            <a:pPr lvl="0"/>
            <a:r>
              <a:rPr kumimoji="1" lang="en-US" altLang="zh-CN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③</a:t>
            </a:r>
            <a:r>
              <a:rPr kumimoji="1" lang="zh-CN" altLang="en-US" sz="28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地方机构：郡县制</a:t>
            </a:r>
            <a:endParaRPr lang="zh-CN" altLang="en-US" sz="2800" b="1" kern="0" dirty="0">
              <a:solidFill>
                <a:srgbClr val="FFFF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7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33353"/>
              </p:ext>
            </p:extLst>
          </p:nvPr>
        </p:nvGraphicFramePr>
        <p:xfrm>
          <a:off x="115684" y="174690"/>
          <a:ext cx="8928992" cy="6454292"/>
        </p:xfrm>
        <a:graphic>
          <a:graphicData uri="http://schemas.openxmlformats.org/drawingml/2006/table">
            <a:tbl>
              <a:tblPr/>
              <a:tblGrid>
                <a:gridCol w="1512168"/>
                <a:gridCol w="3744416"/>
                <a:gridCol w="3672408"/>
              </a:tblGrid>
              <a:tr h="953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比较点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封建制（分封制）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郡县制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实行的时期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夏商时期处于雏形，西周成熟。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前提条件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与宗法制相联，是以血缘关系为基础。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与中央的关系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诸侯作为地方的最高行政长官，封地和爵位世袭，统管地方行政、财政、司法，有很强的地方独立性。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5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历史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作用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前期有利于稳定地方的政治秩序，但日久容易发展为割据势力。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0112" y="1124748"/>
            <a:ext cx="3384376" cy="954107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</a:rPr>
              <a:t>春秋战国逐步确立，秦朝以后全面推行。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1947" y="2078855"/>
            <a:ext cx="3384376" cy="954107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</a:rPr>
              <a:t>打破宗族血缘关系，按地域划分行政区。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7634" y="3241446"/>
            <a:ext cx="3582235" cy="523220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①中央垂直管理地方；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4965" y="3692280"/>
            <a:ext cx="3582235" cy="1384995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②郡、县的长官由皇帝任免和调动，不得世袭。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6559" y="5445228"/>
            <a:ext cx="3384376" cy="954107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</a:rPr>
              <a:t>有利于加强中央集权和国家统一。</a:t>
            </a:r>
          </a:p>
        </p:txBody>
      </p:sp>
    </p:spTree>
    <p:extLst>
      <p:ext uri="{BB962C8B-B14F-4D97-AF65-F5344CB8AC3E}">
        <p14:creationId xmlns:p14="http://schemas.microsoft.com/office/powerpoint/2010/main" val="33374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22107" y="260652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课标全国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Ⅰ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）在周代分封制下，墓葬有严格的等级规定。考古显示，战国时期，秦国地区君王墓葬规模宏大，其余墓葬无明显差别，在经济发达的东方六国地区，君王、卿大夫、士的墓葬等级差别明显。这表明（    ）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经济发展是分封制度得以维系的关键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分封制中的等级规定凸显了君主集权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秦国率先消除分封体制走向集权统治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东方六国仍严格遵守西周的分封制度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77754" y="3084553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D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411887" y="1484784"/>
            <a:ext cx="108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666634" y="2708920"/>
            <a:ext cx="1872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55502" y="3350301"/>
            <a:ext cx="378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0275"/>
            <a:ext cx="7495299" cy="595772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59644" y="2872660"/>
            <a:ext cx="762001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zh-CN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华文新魏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zh-CN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华文新魏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zh-CN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-10436" y="-1173"/>
            <a:ext cx="3862356" cy="440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在中央集权体制初创的秦朝，选用啬夫的是（    ）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太尉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皇帝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郡守、县令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丞相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09803" y="1054377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23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Text Box 2"/>
          <p:cNvSpPr txBox="1">
            <a:spLocks noChangeArrowheads="1"/>
          </p:cNvSpPr>
          <p:nvPr/>
        </p:nvSpPr>
        <p:spPr bwMode="auto">
          <a:xfrm>
            <a:off x="6766" y="993694"/>
            <a:ext cx="9143999" cy="48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水经注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湘水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云：“秦灭楚，立长沙郡。”长沙郡下设湘、罗、益阳、阴山、零陵、衡山、宋、桂阳等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县。根据所学知识判断下列说法错误的是（　　）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郡守是长沙郡最高的行政长官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长沙郡守需要定期向秦王交纳贡赋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郡守职位由秦王直接任命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县令、县长也由秦王直接任命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88027" y="2509053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744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1" y="188644"/>
            <a:ext cx="8534400" cy="45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材料：</a:t>
            </a:r>
          </a:p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400" b="1" dirty="0">
                <a:solidFill>
                  <a:srgbClr val="0000FF"/>
                </a:solidFill>
                <a:ea typeface="黑体" pitchFamily="2" charset="-122"/>
              </a:rPr>
              <a:t>       春秋初期，郑庄公一度独揽王室大权。周郑双方互换太子为质，史称“周郑交质”。后来双方反目，郑军打败周军，周桓王中箭负伤，史称“射中王肩”。从此，“王室之尊，与诸侯无异”。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1" y="4876803"/>
            <a:ext cx="8534400" cy="14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这段材料的中心是</a:t>
            </a: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:</a:t>
            </a: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春秋初期，周王室国力已经衰微。</a:t>
            </a:r>
          </a:p>
        </p:txBody>
      </p:sp>
    </p:spTree>
    <p:extLst>
      <p:ext uri="{BB962C8B-B14F-4D97-AF65-F5344CB8AC3E}">
        <p14:creationId xmlns:p14="http://schemas.microsoft.com/office/powerpoint/2010/main" val="19795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Text Box 2"/>
          <p:cNvSpPr txBox="1">
            <a:spLocks noChangeArrowheads="1"/>
          </p:cNvSpPr>
          <p:nvPr/>
        </p:nvSpPr>
        <p:spPr bwMode="auto">
          <a:xfrm>
            <a:off x="6766" y="993694"/>
            <a:ext cx="914399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贵族能独立领土、领民，经济上完全独立于君主，政治上相对独立于君主，是能够与君主抗衡的政治力量。古代中国从社会结构上决定贵族阶级消亡的制度是（　　）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郡县制           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察举制</a:t>
            </a:r>
          </a:p>
          <a:p>
            <a:pPr algn="just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科举制            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行省制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01289" y="2509053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751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s_E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24746"/>
            <a:ext cx="9160895" cy="21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" y="0"/>
            <a:ext cx="9143999" cy="11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下图所示是四方古印文，联系秦朝的历史我们可以得到的正确结论是（   ）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1" y="3312420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秦朝创立皇帝制度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②秦朝在中央设立丞相、御史大夫等职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③秦朝在地方推行分封制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④秦朝统一了文字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．①②③     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．②③④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 defTabSz="923622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．①②④         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．①③④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466182" y="248300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C</a:t>
            </a:r>
            <a:endParaRPr kumimoji="1" lang="en-US" altLang="zh-CN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2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32764" y="3"/>
            <a:ext cx="6588224" cy="7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中宋" pitchFamily="2" charset="-122"/>
              </a:rPr>
              <a:t>秦朝中央集权制度的建立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70392"/>
            <a:ext cx="8763000" cy="7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中宋" pitchFamily="2" charset="-122"/>
              </a:rPr>
              <a:t>1</a:t>
            </a:r>
            <a:r>
              <a:rPr kumimoji="1"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中宋" pitchFamily="2" charset="-122"/>
              </a:rPr>
              <a:t>、中央集权制的主要内容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1587503"/>
            <a:ext cx="6258272" cy="17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①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建立皇帝制度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: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权力高度集中</a:t>
            </a:r>
          </a:p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②建立中央官制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: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三公九卿制</a:t>
            </a:r>
          </a:p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③建立地方机构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: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废分封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,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置郡县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-15213" y="3352610"/>
            <a:ext cx="6639272" cy="7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中宋" pitchFamily="2" charset="-122"/>
              </a:rPr>
              <a:t>2</a:t>
            </a:r>
            <a:r>
              <a:rPr kumimoji="1"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华文中宋" pitchFamily="2" charset="-122"/>
              </a:rPr>
              <a:t>、巩固集权和统一的措施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4027717"/>
            <a:ext cx="6762328" cy="28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①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制定选官制度；</a:t>
            </a:r>
          </a:p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②修建长城、驰道、直道；</a:t>
            </a:r>
          </a:p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③统一货币、度量衡、统一文字；</a:t>
            </a:r>
          </a:p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④整顿各地风俗；</a:t>
            </a:r>
          </a:p>
          <a:p>
            <a:pPr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⑤颁布严苛的秦律。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42735" y="34486"/>
            <a:ext cx="9144000" cy="3387725"/>
            <a:chOff x="-42735" y="34482"/>
            <a:chExt cx="9144000" cy="3387725"/>
          </a:xfrm>
        </p:grpSpPr>
        <p:pic>
          <p:nvPicPr>
            <p:cNvPr id="7" name="Picture 4" descr="秦长城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465" y="34482"/>
              <a:ext cx="4495800" cy="338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35" y="35626"/>
              <a:ext cx="4648200" cy="2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5508104" y="29032"/>
            <a:ext cx="3471159" cy="6814043"/>
            <a:chOff x="5508104" y="87084"/>
            <a:chExt cx="3471159" cy="6814043"/>
          </a:xfrm>
        </p:grpSpPr>
        <p:pic>
          <p:nvPicPr>
            <p:cNvPr id="22" name="Picture 2" descr="秦法律文书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646" y="722618"/>
              <a:ext cx="3240360" cy="617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5508104" y="87084"/>
              <a:ext cx="3471159" cy="648131"/>
            </a:xfrm>
            <a:prstGeom prst="rect">
              <a:avLst/>
            </a:prstGeom>
            <a:solidFill>
              <a:srgbClr val="000000">
                <a:lumMod val="85000"/>
                <a:lumOff val="15000"/>
              </a:srgb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600" kern="0" dirty="0">
                  <a:solidFill>
                    <a:srgbClr val="66FF33"/>
                  </a:solidFill>
                  <a:latin typeface="Times New Roman" charset="0"/>
                  <a:ea typeface="黑体" pitchFamily="2" charset="-122"/>
                </a:rPr>
                <a:t>云梦睡虎地秦简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60" y="640134"/>
            <a:ext cx="9137041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23818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斯塔夫里阿诺斯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全球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通史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中这样写道：周以后的秦朝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公元前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221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～前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206 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，尽管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存在时间短暂，却用一个组织得很严密的帝国结构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取代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了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周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的分封制；这种帝国结构尽管偶尔也有失误，却一直持续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1912 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年最后一个王朝被推翻时才告终。这里的“帝国结构”的核心部分应该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是（    ）</a:t>
            </a:r>
            <a:endParaRPr lang="en-US" altLang="zh-CN" sz="36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defTabSz="923818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郡县制                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．法家思想</a:t>
            </a:r>
          </a:p>
          <a:p>
            <a:pPr defTabSz="923818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．专制主义中央集权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制度   </a:t>
            </a:r>
            <a:r>
              <a:rPr lang="en-US" altLang="zh-CN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秦律</a:t>
            </a:r>
            <a:endParaRPr lang="zh-CN" altLang="en-US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65567" y="3875721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C</a:t>
            </a:r>
            <a:endParaRPr kumimoji="1" lang="en-US" altLang="zh-CN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2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09555" y="290513"/>
            <a:ext cx="655049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</a:rPr>
              <a:t>秦朝中央集权制度的影响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0001" y="1876371"/>
            <a:ext cx="9144001" cy="28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kumimoji="1" lang="en-US" altLang="zh-CN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kumimoji="1" lang="zh-CN" altLang="en-US" sz="32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开始形成中央集权的政治体制，奠定了中国古代大一统的制度基础；</a:t>
            </a:r>
          </a:p>
          <a:p>
            <a:pPr>
              <a:lnSpc>
                <a:spcPts val="5300"/>
              </a:lnSpc>
            </a:pPr>
            <a:r>
              <a:rPr kumimoji="1" lang="en-US" altLang="zh-CN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kumimoji="1" lang="zh-CN" altLang="en-US" sz="32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打破传统贵族分封制，强化中央对地方的控制</a:t>
            </a:r>
            <a:r>
              <a:rPr kumimoji="1" lang="zh-CN" altLang="en-US" sz="32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kumimoji="1" lang="zh-CN" altLang="en-US" sz="32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5300"/>
              </a:lnSpc>
            </a:pPr>
            <a:r>
              <a:rPr kumimoji="1" lang="zh-CN" altLang="en-US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影响到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kumimoji="1" lang="zh-CN" altLang="en-US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多年的中国社会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积极与消极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kumimoji="1" lang="en-US" altLang="zh-CN" sz="3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-10436" y="17527"/>
            <a:ext cx="9144000" cy="41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2011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浙江文综，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38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）</a:t>
            </a:r>
            <a:endParaRPr lang="en-US" altLang="zh-CN" sz="2800" b="1" dirty="0">
              <a:solidFill>
                <a:srgbClr val="000000"/>
              </a:solidFill>
              <a:latin typeface="宋体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材料一 （中国政制）达臻“文明”一途，实应归功于西周的创制。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西周政治里显然有浓厚的贵族色彩，而“共主”名义下的地方分权体制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与秦以后一统的君主“独制”格局泾渭分明。因此古贤多称周秦之间为“天下一大变局”。</a:t>
            </a:r>
            <a:endParaRPr lang="en-US" altLang="zh-CN" sz="2800" b="1" dirty="0">
              <a:solidFill>
                <a:srgbClr val="000000"/>
              </a:solidFill>
              <a:latin typeface="宋体"/>
            </a:endParaRP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                      ——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王家范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中国历史通论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》</a:t>
            </a:r>
          </a:p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  <a:latin typeface="宋体"/>
              </a:rPr>
              <a:t>（</a:t>
            </a:r>
            <a:r>
              <a:rPr lang="en-US" altLang="zh-CN" sz="2800" b="1" dirty="0">
                <a:solidFill>
                  <a:srgbClr val="0000CC"/>
                </a:solidFill>
                <a:latin typeface="宋体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宋体"/>
              </a:rPr>
              <a:t>）根据材料一并结合所学知识，指出西周和秦朝的主要政治制度。分析说明周秦政治制度的主要差别。（</a:t>
            </a:r>
            <a:r>
              <a:rPr lang="en-US" altLang="zh-CN" sz="2800" b="1" dirty="0">
                <a:solidFill>
                  <a:srgbClr val="0000CC"/>
                </a:solidFill>
                <a:latin typeface="宋体"/>
              </a:rPr>
              <a:t>8</a:t>
            </a:r>
            <a:r>
              <a:rPr lang="zh-CN" altLang="en-US" sz="2800" b="1" dirty="0">
                <a:solidFill>
                  <a:srgbClr val="0000CC"/>
                </a:solidFill>
                <a:latin typeface="宋体"/>
              </a:rPr>
              <a:t>分）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4149428"/>
            <a:ext cx="7668344" cy="54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①西周：分封制、宗法制；秦朝：中央集权制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" y="4725148"/>
            <a:ext cx="913356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②西周：以血缘为纽带，形成等级分明的贵族政治，地方权力分散。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0436" y="5746716"/>
            <a:ext cx="913356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秦朝：中央垂直管理地方的制度，君主集权的官僚政治取代贵族政治。</a:t>
            </a:r>
          </a:p>
        </p:txBody>
      </p:sp>
    </p:spTree>
    <p:extLst>
      <p:ext uri="{BB962C8B-B14F-4D97-AF65-F5344CB8AC3E}">
        <p14:creationId xmlns:p14="http://schemas.microsoft.com/office/powerpoint/2010/main" val="33425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0" y="1340768"/>
            <a:ext cx="9141135" cy="5400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3611" y="476672"/>
            <a:ext cx="7682764" cy="647178"/>
          </a:xfrm>
          <a:prstGeom prst="rect">
            <a:avLst/>
          </a:prstGeom>
        </p:spPr>
        <p:txBody>
          <a:bodyPr wrap="none" lIns="91400" tIns="45700" rIns="91400" bIns="4570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春秋：公元前</a:t>
            </a:r>
            <a:r>
              <a:rPr lang="en-US" altLang="zh-CN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770</a:t>
            </a:r>
            <a:r>
              <a:rPr lang="zh-CN" altLang="en-US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年</a:t>
            </a:r>
            <a:r>
              <a:rPr lang="en-US" altLang="zh-CN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——</a:t>
            </a:r>
            <a:r>
              <a:rPr lang="zh-CN" altLang="en-US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公元前</a:t>
            </a:r>
            <a:r>
              <a:rPr lang="en-US" altLang="zh-CN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476</a:t>
            </a:r>
            <a:r>
              <a:rPr lang="zh-CN" altLang="en-US" sz="3600" b="1" dirty="0">
                <a:solidFill>
                  <a:srgbClr val="C00000"/>
                </a:solidFill>
                <a:latin typeface="方正楷体简体" pitchFamily="2" charset="-122"/>
                <a:ea typeface="方正楷体简体" pitchFamily="2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432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7885756" cy="68841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57448" y="142810"/>
            <a:ext cx="677028" cy="6741368"/>
          </a:xfrm>
          <a:prstGeom prst="rect">
            <a:avLst/>
          </a:prstGeom>
        </p:spPr>
        <p:txBody>
          <a:bodyPr vert="eaVert" wrap="square" lIns="91400" tIns="45700" rIns="91400" bIns="4570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战国：公元前</a:t>
            </a:r>
            <a:r>
              <a:rPr lang="en-US" altLang="zh-CN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475</a:t>
            </a:r>
            <a:r>
              <a:rPr lang="zh-CN" altLang="en-US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年</a:t>
            </a:r>
            <a:r>
              <a:rPr lang="en-US" altLang="zh-CN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——</a:t>
            </a:r>
            <a:r>
              <a:rPr lang="zh-CN" altLang="en-US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公元前</a:t>
            </a:r>
            <a:r>
              <a:rPr lang="en-US" altLang="zh-CN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221</a:t>
            </a:r>
            <a:r>
              <a:rPr lang="zh-CN" altLang="en-US" sz="3200" b="1" kern="0" dirty="0">
                <a:solidFill>
                  <a:srgbClr val="800000"/>
                </a:solidFill>
                <a:latin typeface="方正楷体简体" pitchFamily="2" charset="-122"/>
                <a:ea typeface="方正楷体简体" pitchFamily="2" charset="-122"/>
              </a:rPr>
              <a:t>年</a:t>
            </a:r>
            <a:endParaRPr lang="zh-CN" altLang="en-US" sz="3200" kern="0" dirty="0">
              <a:solidFill>
                <a:sysClr val="windowText" lastClr="000000"/>
              </a:solidFill>
              <a:latin typeface="方正楷体简体" pitchFamily="2" charset="-122"/>
              <a:ea typeface="方正楷体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6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" y="878741"/>
            <a:ext cx="9144000" cy="4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孟子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告子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载：“天子适诸侯，曰巡狩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诸侯朝于天子，曰述职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一不朝，则贬其爵；再不朝，则削其地；三不朝，则六师移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讨伐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之。”这段材料反映了（    ）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36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西周初年的分封制</a:t>
            </a:r>
          </a:p>
          <a:p>
            <a:pPr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．西周末年周王室的衰落</a:t>
            </a:r>
          </a:p>
          <a:p>
            <a:pPr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．春秋时期的诸侯争霸</a:t>
            </a:r>
          </a:p>
          <a:p>
            <a:pPr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．战国时期的群雄并立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5200" y="2865461"/>
            <a:ext cx="573315" cy="30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ts val="2382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</a:rPr>
              <a:t>	</a:t>
            </a:r>
            <a:endParaRPr lang="en-US" altLang="zh-CN" sz="2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999355" y="2444580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47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-10436" y="1116032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广东文综）战国以前，“百姓”是对贵族的总称；战国以后，“百姓”成为民众的通称。导致这一变化的主要原因是（    ）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分封制的加强      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宗法制的衰落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百家争鸣局面的出现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井田制的推行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028387" y="2139786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803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-10436" y="111603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0" rIns="91400" bIns="45700">
            <a:spAutoFit/>
          </a:bodyPr>
          <a:lstStyle/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春秋战国是个大变革的时代，其中政治体制的“变”体现在（    ）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①从禅让到世袭  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②从分封制到中央集权制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③从井田制到私有制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④从宗法制到官僚制</a:t>
            </a:r>
            <a:endParaRPr lang="en-US" altLang="zh-CN" sz="36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①②  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①④  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②③   </a:t>
            </a:r>
            <a:r>
              <a:rPr lang="en-US" altLang="zh-CN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3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②④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82011" y="1589662"/>
            <a:ext cx="76200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华文新魏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702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tyq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tyq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tyq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tyq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tyq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tyq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Rectangle 23"/>
          <p:cNvSpPr>
            <a:spLocks noChangeArrowheads="1"/>
          </p:cNvSpPr>
          <p:nvPr/>
        </p:nvSpPr>
        <p:spPr bwMode="gray">
          <a:xfrm>
            <a:off x="49784" y="60779"/>
            <a:ext cx="4091781" cy="7620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 anchor="ctr"/>
          <a:lstStyle/>
          <a:p>
            <a:pPr algn="ctr" fontAlgn="base"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000000"/>
                </a:solidFill>
              </a:rPr>
              <a:t>远交近攻，各个击破</a:t>
            </a:r>
          </a:p>
        </p:txBody>
      </p:sp>
      <p:sp>
        <p:nvSpPr>
          <p:cNvPr id="23" name="Text Box 1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318695" y="121104"/>
            <a:ext cx="4572000" cy="6413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00" tIns="45700" rIns="91400" bIns="457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先后：韩赵魏楚燕齐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54" name="Picture 10" descr="TY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1776" y="2256"/>
              <a:ext cx="240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680" y="2449"/>
              <a:ext cx="54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000000"/>
                  </a:solidFill>
                  <a:latin typeface="Times New Roman" pitchFamily="18" charset="0"/>
                </a:rPr>
                <a:t>咸阳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329" y="1170"/>
              <a:ext cx="1824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0" dirty="0">
                  <a:solidFill>
                    <a:srgbClr val="000000"/>
                  </a:solidFill>
                  <a:latin typeface="Times New Roman" pitchFamily="18" charset="0"/>
                  <a:ea typeface="华文隶书" pitchFamily="2" charset="-122"/>
                </a:rPr>
                <a:t>秦</a:t>
              </a:r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1295400" y="4509120"/>
            <a:ext cx="3600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公元前</a:t>
            </a:r>
            <a:r>
              <a:rPr kumimoji="1"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221</a:t>
            </a:r>
            <a:r>
              <a:rPr kumimoji="1"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年定都咸阳</a:t>
            </a:r>
            <a:endParaRPr kumimoji="1" lang="zh-CN" alt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48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706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69"/>
            <a:ext cx="7272808" cy="68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1498</Words>
  <Application>Microsoft Office PowerPoint</Application>
  <PresentationFormat>全屏显示(4:3)</PresentationFormat>
  <Paragraphs>166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方正北魏楷书简体</vt:lpstr>
      <vt:lpstr>方正楷体简体</vt:lpstr>
      <vt:lpstr>黑体</vt:lpstr>
      <vt:lpstr>华文彩云</vt:lpstr>
      <vt:lpstr>华文隶书</vt:lpstr>
      <vt:lpstr>华文新魏</vt:lpstr>
      <vt:lpstr>华文中宋</vt:lpstr>
      <vt:lpstr>楷体</vt:lpstr>
      <vt:lpstr>楷体_GB2312</vt:lpstr>
      <vt:lpstr>隶书</vt:lpstr>
      <vt:lpstr>宋体</vt:lpstr>
      <vt:lpstr>Arial</vt:lpstr>
      <vt:lpstr>Calibri</vt:lpstr>
      <vt:lpstr>Times New Roman</vt:lpstr>
      <vt:lpstr>Wingdings</vt:lpstr>
      <vt:lpstr>Office 主题</vt:lpstr>
      <vt:lpstr>1_Office 主题</vt:lpstr>
      <vt:lpstr>1_Watermark</vt:lpstr>
      <vt:lpstr>1_默认设计模板</vt:lpstr>
      <vt:lpstr>2_Watermark</vt:lpstr>
      <vt:lpstr>2_默认设计模板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中央集权制度确立的背景   （从群雄割据到大统一）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CQ pad</cp:lastModifiedBy>
  <cp:revision>80</cp:revision>
  <dcterms:created xsi:type="dcterms:W3CDTF">2013-01-08T00:18:38Z</dcterms:created>
  <dcterms:modified xsi:type="dcterms:W3CDTF">2016-09-19T00:51:31Z</dcterms:modified>
</cp:coreProperties>
</file>